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vnd.openxmlformats-officedocument.oleObject" Extension="bin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933">
          <p15:clr>
            <a:srgbClr val="A4A3A4"/>
          </p15:clr>
        </p15:guide>
      </p15:sldGuideLst>
    </p:ext>
    <p:ext uri="GoogleSlidesCustomDataVersion2">
      <go:slidesCustomData xmlns:go="http://customooxmlschemas.google.com/" r:id="rId36" roundtripDataSignature="AMtx7mgI+cu9wtBrHydhrji6R7Fdb1ZO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3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7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8" name="Google Shape;34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Google Shape;35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>
  <p:cSld name="仅标题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6"/>
          <p:cNvSpPr txBox="1"/>
          <p:nvPr>
            <p:ph type="title"/>
          </p:nvPr>
        </p:nvSpPr>
        <p:spPr>
          <a:xfrm>
            <a:off x="522000" y="1153054"/>
            <a:ext cx="81000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alibri"/>
              <a:buNone/>
              <a:defRPr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3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4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56.png"/><Relationship Id="rId6" Type="http://schemas.openxmlformats.org/officeDocument/2006/relationships/image" Target="../media/image59.png"/><Relationship Id="rId7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6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57.png"/><Relationship Id="rId5" Type="http://schemas.openxmlformats.org/officeDocument/2006/relationships/image" Target="../media/image45.png"/><Relationship Id="rId6" Type="http://schemas.openxmlformats.org/officeDocument/2006/relationships/image" Target="../media/image64.png"/><Relationship Id="rId7" Type="http://schemas.openxmlformats.org/officeDocument/2006/relationships/image" Target="../media/image51.png"/><Relationship Id="rId8" Type="http://schemas.openxmlformats.org/officeDocument/2006/relationships/image" Target="../media/image6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50.png"/><Relationship Id="rId5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63.png"/><Relationship Id="rId5" Type="http://schemas.openxmlformats.org/officeDocument/2006/relationships/image" Target="../media/image7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58.png"/><Relationship Id="rId5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6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5" Type="http://schemas.openxmlformats.org/officeDocument/2006/relationships/image" Target="../media/image6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.png"/><Relationship Id="rId22" Type="http://schemas.openxmlformats.org/officeDocument/2006/relationships/image" Target="../media/image23.png"/><Relationship Id="rId21" Type="http://schemas.openxmlformats.org/officeDocument/2006/relationships/image" Target="../media/image20.png"/><Relationship Id="rId24" Type="http://schemas.openxmlformats.org/officeDocument/2006/relationships/image" Target="../media/image33.png"/><Relationship Id="rId23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25" Type="http://schemas.openxmlformats.org/officeDocument/2006/relationships/image" Target="../media/image32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8.png"/><Relationship Id="rId11" Type="http://schemas.openxmlformats.org/officeDocument/2006/relationships/image" Target="../media/image9.png"/><Relationship Id="rId10" Type="http://schemas.openxmlformats.org/officeDocument/2006/relationships/image" Target="../media/image12.png"/><Relationship Id="rId13" Type="http://schemas.openxmlformats.org/officeDocument/2006/relationships/image" Target="../media/image36.png"/><Relationship Id="rId12" Type="http://schemas.openxmlformats.org/officeDocument/2006/relationships/image" Target="../media/image21.png"/><Relationship Id="rId15" Type="http://schemas.openxmlformats.org/officeDocument/2006/relationships/image" Target="../media/image15.png"/><Relationship Id="rId14" Type="http://schemas.openxmlformats.org/officeDocument/2006/relationships/image" Target="../media/image31.png"/><Relationship Id="rId17" Type="http://schemas.openxmlformats.org/officeDocument/2006/relationships/image" Target="../media/image24.png"/><Relationship Id="rId16" Type="http://schemas.openxmlformats.org/officeDocument/2006/relationships/image" Target="../media/image25.png"/><Relationship Id="rId19" Type="http://schemas.openxmlformats.org/officeDocument/2006/relationships/image" Target="../media/image22.png"/><Relationship Id="rId18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.bin"/><Relationship Id="rId7" Type="http://schemas.openxmlformats.org/officeDocument/2006/relationships/oleObject" Target="../embeddings/oleObject1.bin"/><Relationship Id="rId8" Type="http://schemas.openxmlformats.org/officeDocument/2006/relationships/image" Target="../media/image27.png"/><Relationship Id="rId11" Type="http://schemas.openxmlformats.org/officeDocument/2006/relationships/image" Target="../media/image34.png"/><Relationship Id="rId10" Type="http://schemas.openxmlformats.org/officeDocument/2006/relationships/oleObject" Target="../embeddings/oleObject2.bin"/><Relationship Id="rId13" Type="http://schemas.openxmlformats.org/officeDocument/2006/relationships/image" Target="../media/image72.jpg"/><Relationship Id="rId12" Type="http://schemas.openxmlformats.org/officeDocument/2006/relationships/image" Target="../media/image7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7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53.png"/><Relationship Id="rId6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/>
          <p:nvPr/>
        </p:nvSpPr>
        <p:spPr>
          <a:xfrm>
            <a:off x="0" y="0"/>
            <a:ext cx="917741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94" name="Google Shape;9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820" y="594491"/>
            <a:ext cx="2007300" cy="962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spaiagrarimataro.cat/wp-content/uploads/2020/02/DJI_0079-1024x576.jpg" id="95" name="Google Shape;95;p1"/>
          <p:cNvPicPr preferRelativeResize="0"/>
          <p:nvPr/>
        </p:nvPicPr>
        <p:blipFill rotWithShape="1">
          <a:blip r:embed="rId4">
            <a:alphaModFix/>
          </a:blip>
          <a:srcRect b="21898" l="11810" r="5167" t="17894"/>
          <a:stretch/>
        </p:blipFill>
        <p:spPr>
          <a:xfrm>
            <a:off x="0" y="1700808"/>
            <a:ext cx="9178462" cy="380325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044" y="4437112"/>
            <a:ext cx="9177418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ASSEMBLEA GENERAL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març de 2026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/>
          <p:nvPr/>
        </p:nvSpPr>
        <p:spPr>
          <a:xfrm>
            <a:off x="0" y="-18915"/>
            <a:ext cx="9180512" cy="6885384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207" name="Google Shape;20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475656" y="167364"/>
            <a:ext cx="504056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COMUNICACIÓ i TRANSPARÈNCIA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593" y="4039687"/>
            <a:ext cx="4755907" cy="249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1760" y="1340248"/>
            <a:ext cx="2867211" cy="160406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"/>
          <p:cNvSpPr/>
          <p:nvPr/>
        </p:nvSpPr>
        <p:spPr>
          <a:xfrm>
            <a:off x="4283968" y="4022951"/>
            <a:ext cx="864096" cy="52322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6256" y="332656"/>
            <a:ext cx="2508390" cy="631373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0"/>
          <p:cNvSpPr/>
          <p:nvPr/>
        </p:nvSpPr>
        <p:spPr>
          <a:xfrm rot="-5400000">
            <a:off x="4492181" y="3277173"/>
            <a:ext cx="505985" cy="373732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/>
          <p:nvPr/>
        </p:nvSpPr>
        <p:spPr>
          <a:xfrm>
            <a:off x="5499621" y="1955414"/>
            <a:ext cx="505985" cy="373732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2928546" y="2405258"/>
            <a:ext cx="864096" cy="52322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/>
          <p:nvPr/>
        </p:nvSpPr>
        <p:spPr>
          <a:xfrm>
            <a:off x="36512" y="0"/>
            <a:ext cx="9144000" cy="6885384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221" name="Google Shape;22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/>
          <p:nvPr/>
        </p:nvSpPr>
        <p:spPr>
          <a:xfrm>
            <a:off x="2065785" y="332656"/>
            <a:ext cx="7092279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BALANÇ ECONÒMIC  2025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1"/>
          <p:cNvSpPr txBox="1"/>
          <p:nvPr/>
        </p:nvSpPr>
        <p:spPr>
          <a:xfrm>
            <a:off x="107504" y="1706603"/>
            <a:ext cx="4026986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Ingressos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Saldo any anterior                       4.121’80€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Quotes socis                                 2.410’00€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 Ajuntament 2024         3.000’00€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 Ajuntament 2025       28.000’00€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</a:t>
            </a: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Total        37.531’80€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</a:t>
            </a:r>
            <a:endParaRPr b="1" sz="3600">
              <a:solidFill>
                <a:srgbClr val="76923C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          2.360’39€</a:t>
            </a:r>
            <a:endParaRPr/>
          </a:p>
        </p:txBody>
      </p:sp>
      <p:sp>
        <p:nvSpPr>
          <p:cNvPr descr="Cómo encontrar el mejor socio para nuestra empresa?" id="224" name="Google Shape;224;p11"/>
          <p:cNvSpPr/>
          <p:nvPr/>
        </p:nvSpPr>
        <p:spPr>
          <a:xfrm>
            <a:off x="155575" y="-822325"/>
            <a:ext cx="257175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Cómo encontrar el mejor socio para nuestra empresa?" id="225" name="Google Shape;225;p11"/>
          <p:cNvSpPr/>
          <p:nvPr/>
        </p:nvSpPr>
        <p:spPr>
          <a:xfrm>
            <a:off x="307975" y="-669925"/>
            <a:ext cx="257175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1"/>
          <p:cNvSpPr txBox="1"/>
          <p:nvPr/>
        </p:nvSpPr>
        <p:spPr>
          <a:xfrm>
            <a:off x="4150043" y="1124744"/>
            <a:ext cx="4902006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Despeses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Traspàs subvenció 2/terços 2024   - 3.819’63€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Retorn avançaments socis                  - 300’00€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Fira de la Pagesia                                  - 871’85€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 el que mengem                         - 6.109’97€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Tríptics i imans                                         - 76’20€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Clauers                                                    - 200’92€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Neteja del Torrent Forcat                - 16.879’50€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Comunicació                                       - 1,938’54€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Assesorament   ADV                          - 2.057’00€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Lloguer d’espais                                  - 1.224’00€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Assegurança                                           - 437’60€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Gestoria                                                  - 193’60€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Impostos                                                 - 229’56€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Despeses bancàries                              - 117’77€</a:t>
            </a:r>
            <a:endParaRPr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Varis                                                           - 26’27€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  35,171’41€ 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/>
          <p:nvPr/>
        </p:nvSpPr>
        <p:spPr>
          <a:xfrm>
            <a:off x="-33655" y="0"/>
            <a:ext cx="917741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232" name="Google Shape;23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820" y="594491"/>
            <a:ext cx="2007300" cy="962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spaiagrarimataro.cat/wp-content/uploads/2020/02/DJI_0079-1024x576.jpg" id="233" name="Google Shape;233;p12"/>
          <p:cNvPicPr preferRelativeResize="0"/>
          <p:nvPr/>
        </p:nvPicPr>
        <p:blipFill rotWithShape="1">
          <a:blip r:embed="rId4">
            <a:alphaModFix/>
          </a:blip>
          <a:srcRect b="21898" l="11810" r="5167" t="17894"/>
          <a:stretch/>
        </p:blipFill>
        <p:spPr>
          <a:xfrm>
            <a:off x="0" y="1700808"/>
            <a:ext cx="9178462" cy="380325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/>
          <p:nvPr/>
        </p:nvSpPr>
        <p:spPr>
          <a:xfrm>
            <a:off x="1044" y="4437112"/>
            <a:ext cx="9177418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MEMÒRIA DE COGESTIÓ 2025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Taula de l’Espai Agrari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/>
          <p:nvPr/>
        </p:nvSpPr>
        <p:spPr>
          <a:xfrm>
            <a:off x="6896" y="-9782"/>
            <a:ext cx="9144000" cy="685415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2196731" y="188640"/>
            <a:ext cx="4379853" cy="909955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TAULA DE L’ESPAI AGRARI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242" name="Google Shape;242;p13"/>
          <p:cNvSpPr txBox="1"/>
          <p:nvPr/>
        </p:nvSpPr>
        <p:spPr>
          <a:xfrm>
            <a:off x="2406915" y="836712"/>
            <a:ext cx="395948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sessions </a:t>
            </a:r>
            <a:r>
              <a:rPr b="1" lang="es-E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temes tractats</a:t>
            </a:r>
            <a:endParaRPr/>
          </a:p>
        </p:txBody>
      </p:sp>
      <p:sp>
        <p:nvSpPr>
          <p:cNvPr id="243" name="Google Shape;243;p13"/>
          <p:cNvSpPr txBox="1"/>
          <p:nvPr/>
        </p:nvSpPr>
        <p:spPr>
          <a:xfrm>
            <a:off x="5141152" y="2554809"/>
            <a:ext cx="3816423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>
                <a:solidFill>
                  <a:srgbClr val="77933C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s-ES" sz="2400">
                <a:solidFill>
                  <a:srgbClr val="77933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200">
                <a:solidFill>
                  <a:srgbClr val="77933C"/>
                </a:solidFill>
                <a:latin typeface="Calibri"/>
                <a:ea typeface="Calibri"/>
                <a:cs typeface="Calibri"/>
                <a:sym typeface="Calibri"/>
              </a:rPr>
              <a:t>participacions tècniques: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7793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77933C"/>
                </a:solidFill>
                <a:latin typeface="Arial"/>
                <a:ea typeface="Arial"/>
                <a:cs typeface="Arial"/>
                <a:sym typeface="Arial"/>
              </a:rPr>
              <a:t>  B</a:t>
            </a:r>
            <a:r>
              <a:rPr lang="es-ES" sz="1200">
                <a:solidFill>
                  <a:srgbClr val="77933C"/>
                </a:solidFill>
                <a:latin typeface="Calibri"/>
                <a:ea typeface="Calibri"/>
                <a:cs typeface="Calibri"/>
                <a:sym typeface="Calibri"/>
              </a:rPr>
              <a:t>anc de terres         Re-natura      Obrador</a:t>
            </a:r>
            <a:endParaRPr sz="1200">
              <a:solidFill>
                <a:srgbClr val="7793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7793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77933C"/>
                </a:solidFill>
                <a:latin typeface="Calibri"/>
                <a:ea typeface="Calibri"/>
                <a:cs typeface="Calibri"/>
                <a:sym typeface="Calibri"/>
              </a:rPr>
              <a:t>Estudi energètic        Estudis hídrics</a:t>
            </a:r>
            <a:endParaRPr sz="1200">
              <a:solidFill>
                <a:srgbClr val="7793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7793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77933C"/>
                </a:solidFill>
                <a:latin typeface="Calibri"/>
                <a:ea typeface="Calibri"/>
                <a:cs typeface="Calibri"/>
                <a:sym typeface="Calibri"/>
              </a:rPr>
              <a:t>Seguretat</a:t>
            </a:r>
            <a:endParaRPr sz="1200">
              <a:solidFill>
                <a:srgbClr val="7793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3"/>
          <p:cNvSpPr txBox="1"/>
          <p:nvPr/>
        </p:nvSpPr>
        <p:spPr>
          <a:xfrm>
            <a:off x="6084755" y="4382560"/>
            <a:ext cx="2087562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s-ES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1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Queixes reincidents: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Barraquisme i ocupacions</a:t>
            </a:r>
            <a:endParaRPr sz="1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Abocaments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Manteniment de camins</a:t>
            </a:r>
            <a:endParaRPr sz="1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www.mataro.cat/ca/actualitat/noticies/2022/nou-pas-per-treballar-de-manera-coordinada-en-l2019impuls-i-millora-de-l2019espai-agrari-cinc-senies-mata-valldeix/@@images/fb9f65b1-1d3c-4a69-a384-8ae56a2f34db.jpeg" id="245" name="Google Shape;245;p13"/>
          <p:cNvPicPr preferRelativeResize="0"/>
          <p:nvPr/>
        </p:nvPicPr>
        <p:blipFill rotWithShape="1">
          <a:blip r:embed="rId3">
            <a:alphaModFix/>
          </a:blip>
          <a:srcRect b="4724" l="0" r="0" t="4987"/>
          <a:stretch/>
        </p:blipFill>
        <p:spPr>
          <a:xfrm>
            <a:off x="6373294" y="157209"/>
            <a:ext cx="2584281" cy="17501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Ass 5smv bin amb nom" id="246" name="Google Shape;24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528" y="378467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 txBox="1"/>
          <p:nvPr/>
        </p:nvSpPr>
        <p:spPr>
          <a:xfrm>
            <a:off x="748876" y="1772816"/>
            <a:ext cx="4687220" cy="468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Prioritats pel 2025: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Promoure la gestió forestal</a:t>
            </a:r>
            <a:endParaRPr/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14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Eliminar usos indeguts</a:t>
            </a:r>
            <a:endParaRPr b="1" sz="14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Garantir la seguretat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Impulsar la incorporación i l’emprenedoria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Cooperar en projectes d’investigació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14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Activitats de div</a:t>
            </a:r>
            <a:r>
              <a:rPr b="1" lang="es-ES" sz="1400">
                <a:solidFill>
                  <a:srgbClr val="77933C"/>
                </a:solidFill>
                <a:latin typeface="Calibri"/>
                <a:ea typeface="Calibri"/>
                <a:cs typeface="Calibri"/>
                <a:sym typeface="Calibri"/>
              </a:rPr>
              <a:t>ulgaci</a:t>
            </a:r>
            <a:r>
              <a:rPr b="1" lang="es-ES" sz="14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ó</a:t>
            </a:r>
            <a:endParaRPr b="1" sz="14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Impulsar la producción de planta ornamental</a:t>
            </a:r>
            <a:endParaRPr/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Elaborar el Pla Alimentari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14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Impulsar l’obrador comunitari</a:t>
            </a:r>
            <a:endParaRPr b="1" sz="14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14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Cooperació amb escoles a través de mentors</a:t>
            </a:r>
            <a:endParaRPr b="1" sz="14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1400"/>
              <a:buFont typeface="Arial"/>
              <a:buChar char="•"/>
            </a:pPr>
            <a:r>
              <a:rPr b="1" lang="es-ES" sz="14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 Organitzar visites amb escolars</a:t>
            </a:r>
            <a:endParaRPr b="1" sz="14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Creació del Consell Alimentari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Impulsar la modificación del Pla General en el Sòl no Urbanitzable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14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Impulsar la Infraestructura Verda</a:t>
            </a:r>
            <a:endParaRPr b="1" sz="14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Proveir d’un Pla i Ordenança de camins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14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Col.laborar amb festivals de difusión de l’espai agrari</a:t>
            </a:r>
            <a:endParaRPr b="1" sz="14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Donar suporta iniciatives de divulgació i estudi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37795"/>
            <a:ext cx="9144000" cy="6995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Ass 5smv bin amb nom" id="253" name="Google Shape;25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6"/>
          <p:cNvSpPr txBox="1"/>
          <p:nvPr/>
        </p:nvSpPr>
        <p:spPr>
          <a:xfrm>
            <a:off x="1049099" y="5529426"/>
            <a:ext cx="74671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Visita obres obrador compartit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de novembre “Espai Refer”</a:t>
            </a:r>
            <a:endParaRPr/>
          </a:p>
        </p:txBody>
      </p:sp>
      <p:pic>
        <p:nvPicPr>
          <p:cNvPr id="255" name="Google Shape;25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099" y="1279235"/>
            <a:ext cx="7467120" cy="4161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37795"/>
            <a:ext cx="9144000" cy="6995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Ass 5smv bin amb nom" id="262" name="Google Shape;26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7"/>
          <p:cNvPicPr preferRelativeResize="0"/>
          <p:nvPr/>
        </p:nvPicPr>
        <p:blipFill rotWithShape="1">
          <a:blip r:embed="rId5">
            <a:alphaModFix/>
          </a:blip>
          <a:srcRect b="0" l="0" r="0" t="9961"/>
          <a:stretch/>
        </p:blipFill>
        <p:spPr>
          <a:xfrm>
            <a:off x="478796" y="2536731"/>
            <a:ext cx="3704063" cy="341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2659" y="323843"/>
            <a:ext cx="4176464" cy="310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82659" y="3525831"/>
            <a:ext cx="4176464" cy="279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7"/>
          <p:cNvSpPr txBox="1"/>
          <p:nvPr/>
        </p:nvSpPr>
        <p:spPr>
          <a:xfrm>
            <a:off x="-63442" y="1343670"/>
            <a:ext cx="478853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Aprovació i presentació del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 de Gestió i Desenvolupament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Octubre “Can Bleda”</a:t>
            </a:r>
            <a:endParaRPr/>
          </a:p>
        </p:txBody>
      </p:sp>
      <p:sp>
        <p:nvSpPr>
          <p:cNvPr id="267" name="Google Shape;267;p17"/>
          <p:cNvSpPr txBox="1"/>
          <p:nvPr/>
        </p:nvSpPr>
        <p:spPr>
          <a:xfrm>
            <a:off x="-63441" y="6114782"/>
            <a:ext cx="478853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https://share.google/8UQGYwpBOQhhz6SPX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"/>
          <p:cNvSpPr/>
          <p:nvPr/>
        </p:nvSpPr>
        <p:spPr>
          <a:xfrm>
            <a:off x="14064" y="0"/>
            <a:ext cx="9144000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8"/>
          <p:cNvSpPr/>
          <p:nvPr/>
        </p:nvSpPr>
        <p:spPr>
          <a:xfrm>
            <a:off x="323528" y="105273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274" name="Google Shape;27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8"/>
          <p:cNvSpPr txBox="1"/>
          <p:nvPr/>
        </p:nvSpPr>
        <p:spPr>
          <a:xfrm>
            <a:off x="2267744" y="521355"/>
            <a:ext cx="68903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COMUNICACIÓ</a:t>
            </a:r>
            <a:endParaRPr/>
          </a:p>
        </p:txBody>
      </p:sp>
      <p:sp>
        <p:nvSpPr>
          <p:cNvPr id="276" name="Google Shape;276;p18"/>
          <p:cNvSpPr txBox="1"/>
          <p:nvPr/>
        </p:nvSpPr>
        <p:spPr>
          <a:xfrm>
            <a:off x="452107" y="6165304"/>
            <a:ext cx="8236500" cy="3078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0542" y="1592325"/>
            <a:ext cx="7385238" cy="415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E9D8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14064" y="-27384"/>
            <a:ext cx="9144000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323528" y="105273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284" name="Google Shape;2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/>
          <p:nvPr/>
        </p:nvSpPr>
        <p:spPr>
          <a:xfrm>
            <a:off x="2267744" y="260648"/>
            <a:ext cx="68903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DIVULGACIÓ</a:t>
            </a:r>
            <a:endParaRPr/>
          </a:p>
        </p:txBody>
      </p:sp>
      <p:sp>
        <p:nvSpPr>
          <p:cNvPr id="286" name="Google Shape;286;p19"/>
          <p:cNvSpPr txBox="1"/>
          <p:nvPr/>
        </p:nvSpPr>
        <p:spPr>
          <a:xfrm>
            <a:off x="-14065" y="5949280"/>
            <a:ext cx="91158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Serra, Museu de Mataró del 3 d’octubre al 9 de novembre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tge de l'acte" id="287" name="Google Shape;28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" y="1400175"/>
            <a:ext cx="731520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"/>
          <p:cNvSpPr/>
          <p:nvPr/>
        </p:nvSpPr>
        <p:spPr>
          <a:xfrm>
            <a:off x="-33655" y="0"/>
            <a:ext cx="9177419" cy="68580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293" name="Google Shape;29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820" y="594491"/>
            <a:ext cx="2007300" cy="962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spaiagrarimataro.cat/wp-content/uploads/2020/02/DJI_0079-1024x576.jpg" id="294" name="Google Shape;294;p20"/>
          <p:cNvPicPr preferRelativeResize="0"/>
          <p:nvPr/>
        </p:nvPicPr>
        <p:blipFill rotWithShape="1">
          <a:blip r:embed="rId4">
            <a:alphaModFix/>
          </a:blip>
          <a:srcRect b="21898" l="11810" r="5167" t="17894"/>
          <a:stretch/>
        </p:blipFill>
        <p:spPr>
          <a:xfrm>
            <a:off x="0" y="1700808"/>
            <a:ext cx="9178462" cy="380325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0"/>
          <p:cNvSpPr txBox="1"/>
          <p:nvPr/>
        </p:nvSpPr>
        <p:spPr>
          <a:xfrm>
            <a:off x="1044" y="4437112"/>
            <a:ext cx="9177418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PROPOSTA D’ACTUACIONS 2026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Conveni amb Ajuntament de Mataró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"/>
          <p:cNvSpPr/>
          <p:nvPr/>
        </p:nvSpPr>
        <p:spPr>
          <a:xfrm>
            <a:off x="0" y="-30204"/>
            <a:ext cx="9178925" cy="688975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301" name="Google Shape;30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1"/>
          <p:cNvSpPr txBox="1"/>
          <p:nvPr/>
        </p:nvSpPr>
        <p:spPr>
          <a:xfrm>
            <a:off x="2065785" y="521355"/>
            <a:ext cx="7092279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PROPOSTA ACTUACIONS 2025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Cómo encontrar el mejor socio para nuestra empresa?" id="303" name="Google Shape;303;p21"/>
          <p:cNvSpPr/>
          <p:nvPr/>
        </p:nvSpPr>
        <p:spPr>
          <a:xfrm>
            <a:off x="155575" y="-822325"/>
            <a:ext cx="257175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Cómo encontrar el mejor socio para nuestra empresa?" id="304" name="Google Shape;304;p21"/>
          <p:cNvSpPr/>
          <p:nvPr/>
        </p:nvSpPr>
        <p:spPr>
          <a:xfrm>
            <a:off x="307975" y="-669925"/>
            <a:ext cx="257175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000" y="1669415"/>
            <a:ext cx="2795905" cy="209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9100" y="1669415"/>
            <a:ext cx="2091055" cy="209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2095" y="4163695"/>
            <a:ext cx="2750185" cy="208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1"/>
          <p:cNvPicPr preferRelativeResize="0"/>
          <p:nvPr/>
        </p:nvPicPr>
        <p:blipFill rotWithShape="1">
          <a:blip r:embed="rId7">
            <a:alphaModFix/>
          </a:blip>
          <a:srcRect b="0" l="0" r="0" t="49495"/>
          <a:stretch/>
        </p:blipFill>
        <p:spPr>
          <a:xfrm>
            <a:off x="3208655" y="4105101"/>
            <a:ext cx="3388360" cy="220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55765" y="4064635"/>
            <a:ext cx="2086610" cy="208661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1"/>
          <p:cNvSpPr txBox="1"/>
          <p:nvPr/>
        </p:nvSpPr>
        <p:spPr>
          <a:xfrm>
            <a:off x="252095" y="3453765"/>
            <a:ext cx="2795905" cy="337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GESTIÓ CINEGÈTICA</a:t>
            </a:r>
            <a:endParaRPr/>
          </a:p>
        </p:txBody>
      </p:sp>
      <p:sp>
        <p:nvSpPr>
          <p:cNvPr id="311" name="Google Shape;311;p21"/>
          <p:cNvSpPr txBox="1"/>
          <p:nvPr/>
        </p:nvSpPr>
        <p:spPr>
          <a:xfrm>
            <a:off x="251460" y="5907405"/>
            <a:ext cx="2795905" cy="337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 EL QUE MENGEM</a:t>
            </a:r>
            <a:endParaRPr/>
          </a:p>
        </p:txBody>
      </p:sp>
      <p:sp>
        <p:nvSpPr>
          <p:cNvPr id="312" name="Google Shape;312;p21"/>
          <p:cNvSpPr txBox="1"/>
          <p:nvPr/>
        </p:nvSpPr>
        <p:spPr>
          <a:xfrm>
            <a:off x="3505200" y="5814060"/>
            <a:ext cx="2795905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COMUNICACIÓ</a:t>
            </a:r>
            <a:endParaRPr/>
          </a:p>
        </p:txBody>
      </p:sp>
      <p:sp>
        <p:nvSpPr>
          <p:cNvPr id="313" name="Google Shape;313;p21"/>
          <p:cNvSpPr txBox="1"/>
          <p:nvPr/>
        </p:nvSpPr>
        <p:spPr>
          <a:xfrm>
            <a:off x="6757670" y="5814060"/>
            <a:ext cx="2088515" cy="337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FIRA DE LA PAGESIA</a:t>
            </a:r>
            <a:endParaRPr/>
          </a:p>
        </p:txBody>
      </p:sp>
      <p:pic>
        <p:nvPicPr>
          <p:cNvPr id="314" name="Google Shape;314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62829" y="1700808"/>
            <a:ext cx="3386434" cy="2000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-33655" y="0"/>
            <a:ext cx="9177419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820" y="594491"/>
            <a:ext cx="2007300" cy="962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spaiagrarimataro.cat/wp-content/uploads/2020/02/DJI_0079-1024x576.jpg" id="103" name="Google Shape;103;p2"/>
          <p:cNvPicPr preferRelativeResize="0"/>
          <p:nvPr/>
        </p:nvPicPr>
        <p:blipFill rotWithShape="1">
          <a:blip r:embed="rId4">
            <a:alphaModFix/>
          </a:blip>
          <a:srcRect b="21898" l="11810" r="5167" t="17894"/>
          <a:stretch/>
        </p:blipFill>
        <p:spPr>
          <a:xfrm>
            <a:off x="0" y="1700808"/>
            <a:ext cx="9178462" cy="380325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1044" y="4437112"/>
            <a:ext cx="9177418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MEMÒRIA D’ACTUACIONS 2025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Conveni amb l’Ajuntament de Mataró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320" name="Google Shape;32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2"/>
          <p:cNvSpPr txBox="1"/>
          <p:nvPr/>
        </p:nvSpPr>
        <p:spPr>
          <a:xfrm>
            <a:off x="2065785" y="529516"/>
            <a:ext cx="7092279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PRESSUPOST PEL 2026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2"/>
          <p:cNvSpPr txBox="1"/>
          <p:nvPr/>
        </p:nvSpPr>
        <p:spPr>
          <a:xfrm>
            <a:off x="467544" y="1628800"/>
            <a:ext cx="3888432" cy="1938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Cómo encontrar el mejor socio para nuestra empresa?" id="323" name="Google Shape;323;p22"/>
          <p:cNvSpPr/>
          <p:nvPr/>
        </p:nvSpPr>
        <p:spPr>
          <a:xfrm>
            <a:off x="155575" y="-822325"/>
            <a:ext cx="257175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Cómo encontrar el mejor socio para nuestra empresa?" id="324" name="Google Shape;324;p22"/>
          <p:cNvSpPr/>
          <p:nvPr/>
        </p:nvSpPr>
        <p:spPr>
          <a:xfrm>
            <a:off x="307975" y="-669925"/>
            <a:ext cx="257175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2"/>
          <p:cNvSpPr txBox="1"/>
          <p:nvPr/>
        </p:nvSpPr>
        <p:spPr>
          <a:xfrm>
            <a:off x="251520" y="1485612"/>
            <a:ext cx="3888432" cy="35998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Ingressos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Saldo any anterior                2.360’39€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Quotes socis                          2.400’00€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 Ajuntament          10.000’00€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</a:t>
            </a: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     14.760’39€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                                          </a:t>
            </a:r>
            <a:endParaRPr b="1" sz="2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76923C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2"/>
          <p:cNvSpPr txBox="1"/>
          <p:nvPr/>
        </p:nvSpPr>
        <p:spPr>
          <a:xfrm>
            <a:off x="4284161" y="1390295"/>
            <a:ext cx="4392295" cy="512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Despeses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Fira de la Pagesia                            - 3.129’56€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 el que mengem                         - 300’00€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Informadors cívics                          - 3.000’00€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Premis treballs de recerca             -1.200’00€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Comunicació                                   - 1.000’00€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Assesorament                                 - 2.057’00€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Lloguer d’espais                              - 1.224’00€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Gestió Cinegètica                            - 2.000’00€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Assegurança                                       - 437’60€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Gestoria                                                -100’00€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Impostos                                             - 193,60€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Despeses bancàries                           - 118’63€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Total      14.760’39€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3"/>
          <p:cNvSpPr/>
          <p:nvPr/>
        </p:nvSpPr>
        <p:spPr>
          <a:xfrm>
            <a:off x="-33655" y="0"/>
            <a:ext cx="9177419" cy="68580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332" name="Google Shape;33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820" y="594491"/>
            <a:ext cx="2007300" cy="962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spaiagrarimataro.cat/wp-content/uploads/2020/02/DJI_0079-1024x576.jpg" id="333" name="Google Shape;333;p23"/>
          <p:cNvPicPr preferRelativeResize="0"/>
          <p:nvPr/>
        </p:nvPicPr>
        <p:blipFill rotWithShape="1">
          <a:blip r:embed="rId4">
            <a:alphaModFix/>
          </a:blip>
          <a:srcRect b="21898" l="11810" r="5167" t="17894"/>
          <a:stretch/>
        </p:blipFill>
        <p:spPr>
          <a:xfrm>
            <a:off x="-71755" y="1916073"/>
            <a:ext cx="9178462" cy="3803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3"/>
          <p:cNvSpPr txBox="1"/>
          <p:nvPr/>
        </p:nvSpPr>
        <p:spPr>
          <a:xfrm>
            <a:off x="-36421" y="4724132"/>
            <a:ext cx="9177418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PROPOSTA DE COGESTIÓ 2026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Taula de l’Espai Agràri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"/>
          <p:cNvSpPr/>
          <p:nvPr/>
        </p:nvSpPr>
        <p:spPr>
          <a:xfrm>
            <a:off x="6896" y="-9782"/>
            <a:ext cx="9144000" cy="6854151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Logo Ass 5smv bin amb nom" id="341" name="Google Shape;3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4"/>
          <p:cNvSpPr/>
          <p:nvPr/>
        </p:nvSpPr>
        <p:spPr>
          <a:xfrm>
            <a:off x="1871663" y="2335213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3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</a:pPr>
            <a:br>
              <a:rPr b="0" i="0" lang="es-ES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584" y="1484784"/>
            <a:ext cx="3290852" cy="503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3090" y="2636912"/>
            <a:ext cx="3478045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4"/>
          <p:cNvSpPr txBox="1"/>
          <p:nvPr/>
        </p:nvSpPr>
        <p:spPr>
          <a:xfrm>
            <a:off x="4118435" y="502821"/>
            <a:ext cx="5121449" cy="909955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TAULA DE L’ESPAI AGRARI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 D’ACCIÓ 2026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/>
          <p:nvPr/>
        </p:nvSpPr>
        <p:spPr>
          <a:xfrm>
            <a:off x="6896" y="-9782"/>
            <a:ext cx="9144000" cy="6854151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25"/>
          <p:cNvSpPr txBox="1"/>
          <p:nvPr/>
        </p:nvSpPr>
        <p:spPr>
          <a:xfrm>
            <a:off x="3779911" y="502821"/>
            <a:ext cx="5459973" cy="909955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TAULA DE L’ESPAI AGRARI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 D’ACCIÓ 2026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353" name="Google Shape;35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/>
          <p:nvPr/>
        </p:nvSpPr>
        <p:spPr>
          <a:xfrm>
            <a:off x="1871663" y="2335213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3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</a:pPr>
            <a:br>
              <a:rPr b="0" i="0" lang="es-ES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544" y="1465122"/>
            <a:ext cx="3146599" cy="503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9868" y="2062013"/>
            <a:ext cx="3130212" cy="3842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6"/>
          <p:cNvSpPr/>
          <p:nvPr/>
        </p:nvSpPr>
        <p:spPr>
          <a:xfrm>
            <a:off x="0" y="3849"/>
            <a:ext cx="9144000" cy="6854151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26"/>
          <p:cNvSpPr txBox="1"/>
          <p:nvPr/>
        </p:nvSpPr>
        <p:spPr>
          <a:xfrm>
            <a:off x="3563887" y="502821"/>
            <a:ext cx="5675997" cy="909955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TAULA DE L’ESPAI AGRARI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 D’ACCIÓ 2026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364" name="Google Shape;36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6"/>
          <p:cNvSpPr/>
          <p:nvPr/>
        </p:nvSpPr>
        <p:spPr>
          <a:xfrm>
            <a:off x="1871663" y="2335213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3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</a:pPr>
            <a:br>
              <a:rPr b="0" i="0" lang="es-ES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60" y="1291492"/>
            <a:ext cx="3384376" cy="523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3146" y="2132856"/>
            <a:ext cx="3121033" cy="3879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7"/>
          <p:cNvSpPr/>
          <p:nvPr/>
        </p:nvSpPr>
        <p:spPr>
          <a:xfrm>
            <a:off x="-33655" y="0"/>
            <a:ext cx="9177419" cy="685800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373" name="Google Shape;37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820" y="594491"/>
            <a:ext cx="2007300" cy="962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spaiagrarimataro.cat/wp-content/uploads/2020/02/DJI_0079-1024x576.jpg" id="374" name="Google Shape;374;p27"/>
          <p:cNvPicPr preferRelativeResize="0"/>
          <p:nvPr/>
        </p:nvPicPr>
        <p:blipFill rotWithShape="1">
          <a:blip r:embed="rId4">
            <a:alphaModFix/>
          </a:blip>
          <a:srcRect b="21898" l="11810" r="5167" t="17894"/>
          <a:stretch/>
        </p:blipFill>
        <p:spPr>
          <a:xfrm>
            <a:off x="0" y="1700808"/>
            <a:ext cx="9178462" cy="380325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7"/>
          <p:cNvSpPr txBox="1"/>
          <p:nvPr/>
        </p:nvSpPr>
        <p:spPr>
          <a:xfrm>
            <a:off x="1044" y="4437112"/>
            <a:ext cx="9177418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INFORMACIONS VARIES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5F1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323528" y="105273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382" name="Google Shape;38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8"/>
          <p:cNvSpPr txBox="1"/>
          <p:nvPr/>
        </p:nvSpPr>
        <p:spPr>
          <a:xfrm>
            <a:off x="2267744" y="521355"/>
            <a:ext cx="68903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MITJANS DE COMUNICACIÓ</a:t>
            </a:r>
            <a:endParaRPr/>
          </a:p>
        </p:txBody>
      </p:sp>
      <p:pic>
        <p:nvPicPr>
          <p:cNvPr id="384" name="Google Shape;38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107" y="1308606"/>
            <a:ext cx="8236381" cy="463087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8"/>
          <p:cNvSpPr txBox="1"/>
          <p:nvPr/>
        </p:nvSpPr>
        <p:spPr>
          <a:xfrm>
            <a:off x="452107" y="6165304"/>
            <a:ext cx="82363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https://www.youtube.com/watch?v=qJyekMmuvas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5F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9"/>
          <p:cNvSpPr/>
          <p:nvPr/>
        </p:nvSpPr>
        <p:spPr>
          <a:xfrm>
            <a:off x="14064" y="0"/>
            <a:ext cx="9144000" cy="685800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9"/>
          <p:cNvSpPr/>
          <p:nvPr/>
        </p:nvSpPr>
        <p:spPr>
          <a:xfrm>
            <a:off x="323528" y="105273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392" name="Google Shape;39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9"/>
          <p:cNvSpPr txBox="1"/>
          <p:nvPr/>
        </p:nvSpPr>
        <p:spPr>
          <a:xfrm>
            <a:off x="2267744" y="521355"/>
            <a:ext cx="68903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MITJANS DE COMUNICACIÓ</a:t>
            </a:r>
            <a:endParaRPr/>
          </a:p>
        </p:txBody>
      </p:sp>
      <p:sp>
        <p:nvSpPr>
          <p:cNvPr id="394" name="Google Shape;394;p29"/>
          <p:cNvSpPr txBox="1"/>
          <p:nvPr/>
        </p:nvSpPr>
        <p:spPr>
          <a:xfrm>
            <a:off x="452107" y="6165304"/>
            <a:ext cx="82363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https://www.instagram.com/reel/DUGSq9WgTBv/?igsh=MXdva2locHBid3lkbg==</a:t>
            </a:r>
            <a:endParaRPr/>
          </a:p>
        </p:txBody>
      </p:sp>
      <p:pic>
        <p:nvPicPr>
          <p:cNvPr id="395" name="Google Shape;39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1800" y="1485607"/>
            <a:ext cx="4248472" cy="42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"/>
          <p:cNvSpPr/>
          <p:nvPr/>
        </p:nvSpPr>
        <p:spPr>
          <a:xfrm>
            <a:off x="-108585" y="-27305"/>
            <a:ext cx="9260205" cy="690753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1"/>
          <p:cNvSpPr/>
          <p:nvPr/>
        </p:nvSpPr>
        <p:spPr>
          <a:xfrm>
            <a:off x="323528" y="105273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402" name="Google Shape;40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1"/>
          <p:cNvSpPr txBox="1"/>
          <p:nvPr/>
        </p:nvSpPr>
        <p:spPr>
          <a:xfrm>
            <a:off x="2051685" y="476885"/>
            <a:ext cx="7092315" cy="574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RE-NATURALITZACIÓ DE SANT SIMÓ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5270" y="1197610"/>
            <a:ext cx="5396229" cy="253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56426" y="3689350"/>
            <a:ext cx="5364480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1"/>
          <p:cNvSpPr txBox="1"/>
          <p:nvPr/>
        </p:nvSpPr>
        <p:spPr>
          <a:xfrm>
            <a:off x="2203141" y="6418580"/>
            <a:ext cx="533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https://www.mataro.cat/sites/re-natura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2"/>
          <p:cNvSpPr/>
          <p:nvPr/>
        </p:nvSpPr>
        <p:spPr>
          <a:xfrm>
            <a:off x="323528" y="105273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1.bp.blogspot.com/-DgABG1e2pAk/VAXr_1UPp8I/AAAAAAAAASE/KYaM9-yK6WQ/s1600/turno%2Bde%2Bpalabra.jpg" id="413" name="Google Shape;41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1772816"/>
            <a:ext cx="5567332" cy="345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Ass 5smv bin amb nom" id="414" name="Google Shape;41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2"/>
          <p:cNvSpPr txBox="1"/>
          <p:nvPr/>
        </p:nvSpPr>
        <p:spPr>
          <a:xfrm>
            <a:off x="2065785" y="521355"/>
            <a:ext cx="70922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QÜESTIONS SOBREVINGUDES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-36195" y="0"/>
            <a:ext cx="9226550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2267585" y="382270"/>
            <a:ext cx="6798310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COL.LABORACIÓ AMB ESCOLES</a:t>
            </a:r>
            <a:endParaRPr/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6875" y="1501775"/>
            <a:ext cx="480314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315" y="1484630"/>
            <a:ext cx="4600575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88265" y="4810760"/>
            <a:ext cx="90918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“Som el que mengem, estimem i recordem”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Alumnes de 3r d’ESO IE Àngela Bransuela, Associació Agrària Cinc Sénies-Mata-Valldeix, Mercats municipals, Institut de Biologia Evolutiva UPF i Cooperativa de Consum “la Feixa”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https://www.youtube.com/watch?v=msyhP4UuJ8E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spai Agrari Mataro" id="421" name="Google Shape;42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1530" y="3938905"/>
            <a:ext cx="2356485" cy="113220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3"/>
          <p:cNvSpPr txBox="1"/>
          <p:nvPr/>
        </p:nvSpPr>
        <p:spPr>
          <a:xfrm>
            <a:off x="0" y="2421255"/>
            <a:ext cx="9173845" cy="768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Gràcies per haver vingut!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120" name="Google Shape;12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2267715" y="620108"/>
            <a:ext cx="70922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CINEGÈTIC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0" y="515491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punts de gàbies i 3 d’aguaits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1915567"/>
            <a:ext cx="1422273" cy="252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7151" y="1915567"/>
            <a:ext cx="3371313" cy="252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071" y="1915567"/>
            <a:ext cx="3781041" cy="252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80512" cy="6995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Ass 5smv bin amb nom" id="132" name="Google Shape;13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 txBox="1"/>
          <p:nvPr/>
        </p:nvSpPr>
        <p:spPr>
          <a:xfrm>
            <a:off x="251520" y="1466781"/>
            <a:ext cx="91440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FESTIVAL DE LES ARTS, EL TERRITORI  I EL PAISATGE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2terços (5a. edició)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370726" y="6105502"/>
            <a:ext cx="8773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activitats - 12 escenaris  -  11</a:t>
            </a:r>
            <a:r>
              <a:rPr b="1"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padrins i anfitrions </a:t>
            </a:r>
            <a:endParaRPr b="1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2.268 espectadors</a:t>
            </a:r>
            <a:endParaRPr b="1"/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1342" y="2616410"/>
            <a:ext cx="921783" cy="93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6710" y="2064038"/>
            <a:ext cx="921784" cy="9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88800" y="2719287"/>
            <a:ext cx="935541" cy="93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17696" y="2563708"/>
            <a:ext cx="951848" cy="9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62890" y="2678622"/>
            <a:ext cx="942152" cy="93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29747" y="2111133"/>
            <a:ext cx="905454" cy="90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17896" y="2661197"/>
            <a:ext cx="913414" cy="8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18236" y="4223348"/>
            <a:ext cx="942576" cy="9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72968" y="3595008"/>
            <a:ext cx="942151" cy="95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064692" y="3961086"/>
            <a:ext cx="914561" cy="9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299344" y="3654828"/>
            <a:ext cx="883315" cy="8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320258" y="3916392"/>
            <a:ext cx="959972" cy="94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759981" y="3691980"/>
            <a:ext cx="937393" cy="92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834973" y="3939956"/>
            <a:ext cx="910983" cy="91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693348" y="4875124"/>
            <a:ext cx="896537" cy="90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103848" y="5031150"/>
            <a:ext cx="905454" cy="90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286041" y="4885160"/>
            <a:ext cx="909921" cy="88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705388" y="4996982"/>
            <a:ext cx="874296" cy="87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873707" y="5349670"/>
            <a:ext cx="925431" cy="92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544843" y="5560506"/>
            <a:ext cx="925431" cy="92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741001" y="176213"/>
            <a:ext cx="3315163" cy="1209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0733" y="-27384"/>
            <a:ext cx="9470713" cy="6885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Ass 5smv bin amb nom" id="161" name="Google Shape;16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/>
          <p:cNvSpPr txBox="1"/>
          <p:nvPr/>
        </p:nvSpPr>
        <p:spPr>
          <a:xfrm>
            <a:off x="3491880" y="260648"/>
            <a:ext cx="503110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FIRA DE LA PAGESIA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d’octubre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366438" y="4561638"/>
            <a:ext cx="4512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estands de productors</a:t>
            </a: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850 participants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4" name="Google Shape;164;p6"/>
          <p:cNvGraphicFramePr/>
          <p:nvPr/>
        </p:nvGraphicFramePr>
        <p:xfrm>
          <a:off x="92075" y="92075"/>
          <a:ext cx="885825" cy="514350"/>
        </p:xfrm>
        <a:graphic>
          <a:graphicData uri="http://schemas.openxmlformats.org/presentationml/2006/ole">
            <mc:AlternateContent>
              <mc:Choice Requires="v">
                <p:oleObj r:id="rId6" imgH="514350" imgW="885825" progId="Package" spid="_x0000_s1">
                  <p:embed/>
                </p:oleObj>
              </mc:Choice>
              <mc:Fallback>
                <p:oleObj r:id="rId7" imgH="514350" imgW="885825" progId="Package">
                  <p:embed/>
                  <p:pic>
                    <p:nvPicPr>
                      <p:cNvPr id="164" name="Google Shape;164;p6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2075" y="92075"/>
                        <a:ext cx="885825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" name="Google Shape;165;p6"/>
          <p:cNvGraphicFramePr/>
          <p:nvPr/>
        </p:nvGraphicFramePr>
        <p:xfrm>
          <a:off x="92075" y="92075"/>
          <a:ext cx="885825" cy="514350"/>
        </p:xfrm>
        <a:graphic>
          <a:graphicData uri="http://schemas.openxmlformats.org/presentationml/2006/ole">
            <mc:AlternateContent>
              <mc:Choice Requires="v">
                <p:oleObj r:id="rId9" imgH="514350" imgW="885825" progId="Package" spid="_x0000_s2">
                  <p:embed/>
                </p:oleObj>
              </mc:Choice>
              <mc:Fallback>
                <p:oleObj r:id="rId10" imgH="514350" imgW="885825" progId="Package">
                  <p:embed/>
                  <p:pic>
                    <p:nvPicPr>
                      <p:cNvPr id="165" name="Google Shape;165;p6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2075" y="92075"/>
                        <a:ext cx="885825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6" name="Google Shape;166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2351" y="1473133"/>
            <a:ext cx="4320480" cy="2419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 title="Còpia de Fira Pagesia Vespre (21)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22850" y="1563826"/>
            <a:ext cx="3357348" cy="22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 title="Fira Pagesia Vespre (4).jp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72175" y="4043104"/>
            <a:ext cx="3357348" cy="2237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/>
          <p:nvPr/>
        </p:nvSpPr>
        <p:spPr>
          <a:xfrm>
            <a:off x="-36512" y="0"/>
            <a:ext cx="9180512" cy="6885384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174" name="Google Shape;17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/>
          <p:nvPr/>
        </p:nvSpPr>
        <p:spPr>
          <a:xfrm>
            <a:off x="-324544" y="1268760"/>
            <a:ext cx="504056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EDICIÓ TRÍPTICS </a:t>
            </a: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(800)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IMANS </a:t>
            </a: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(200)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3968" y="309339"/>
            <a:ext cx="4468336" cy="319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3968" y="3466442"/>
            <a:ext cx="4468337" cy="313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5067" y="2348880"/>
            <a:ext cx="1981338" cy="4194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/>
          <p:nvPr/>
        </p:nvSpPr>
        <p:spPr>
          <a:xfrm>
            <a:off x="0" y="0"/>
            <a:ext cx="9180512" cy="6885384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184" name="Google Shape;18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3419872" y="260648"/>
            <a:ext cx="50405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CLAUERS</a:t>
            </a: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Escola Àngela Bransuela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 txBox="1"/>
          <p:nvPr/>
        </p:nvSpPr>
        <p:spPr>
          <a:xfrm>
            <a:off x="-22086" y="5596221"/>
            <a:ext cx="50405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COLLITS A CASA </a:t>
            </a: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(500)</a:t>
            </a:r>
            <a:endParaRPr/>
          </a:p>
        </p:txBody>
      </p:sp>
      <p:sp>
        <p:nvSpPr>
          <p:cNvPr id="187" name="Google Shape;187;p8"/>
          <p:cNvSpPr txBox="1"/>
          <p:nvPr/>
        </p:nvSpPr>
        <p:spPr>
          <a:xfrm>
            <a:off x="4135973" y="5596221"/>
            <a:ext cx="50405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ASSOCIACIÓ AGRÀRIA </a:t>
            </a:r>
            <a:r>
              <a:rPr b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(500)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7" y="1549928"/>
            <a:ext cx="2875140" cy="168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3608" y="3643429"/>
            <a:ext cx="2875139" cy="151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6">
            <a:alphaModFix/>
          </a:blip>
          <a:srcRect b="0" l="0" r="19744" t="0"/>
          <a:stretch/>
        </p:blipFill>
        <p:spPr>
          <a:xfrm rot="-5400000">
            <a:off x="5636481" y="2956179"/>
            <a:ext cx="1526887" cy="287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7">
            <a:alphaModFix/>
          </a:blip>
          <a:srcRect b="0" l="0" r="14258" t="0"/>
          <a:stretch/>
        </p:blipFill>
        <p:spPr>
          <a:xfrm rot="-5400000">
            <a:off x="5558782" y="950119"/>
            <a:ext cx="1682285" cy="2875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/>
          <p:nvPr/>
        </p:nvSpPr>
        <p:spPr>
          <a:xfrm>
            <a:off x="0" y="0"/>
            <a:ext cx="9180512" cy="6885384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Ass 5smv bin amb nom" id="197" name="Google Shape;19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62443"/>
            <a:ext cx="2007300" cy="9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9"/>
          <p:cNvSpPr txBox="1"/>
          <p:nvPr/>
        </p:nvSpPr>
        <p:spPr>
          <a:xfrm>
            <a:off x="3419872" y="260648"/>
            <a:ext cx="50405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NETEJA TORRENT FORCAT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4">
            <a:alphaModFix/>
          </a:blip>
          <a:srcRect b="0" l="0" r="1853" t="0"/>
          <a:stretch/>
        </p:blipFill>
        <p:spPr>
          <a:xfrm>
            <a:off x="123378" y="2529334"/>
            <a:ext cx="2898633" cy="380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9832" y="1856397"/>
            <a:ext cx="2898634" cy="387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35455" y="2348880"/>
            <a:ext cx="2995033" cy="3988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2023-02-22T17:44:00Z</dcterms:created>
  <dc:creator>M. Rosa Busqué Bonamusa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D49401DAC9DC4794BD47CA16FBFB00F0_13</vt:lpwstr>
  </property>
  <property fmtid="{D5CDD505-2E9C-101B-9397-08002B2CF9AE}" pid="3" name="KSOProductBuildVer">
    <vt:lpwstr>3082-12.2.0.20782</vt:lpwstr>
  </property>
</Properties>
</file>